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sldIdLst>
    <p:sldId id="311" r:id="rId2"/>
    <p:sldId id="312" r:id="rId3"/>
    <p:sldId id="277" r:id="rId4"/>
    <p:sldId id="302" r:id="rId5"/>
    <p:sldId id="308" r:id="rId6"/>
    <p:sldId id="307" r:id="rId7"/>
    <p:sldId id="281" r:id="rId8"/>
    <p:sldId id="303" r:id="rId9"/>
    <p:sldId id="305" r:id="rId10"/>
    <p:sldId id="272" r:id="rId11"/>
    <p:sldId id="283" r:id="rId12"/>
    <p:sldId id="322" r:id="rId13"/>
    <p:sldId id="321" r:id="rId14"/>
    <p:sldId id="285" r:id="rId15"/>
    <p:sldId id="313" r:id="rId16"/>
    <p:sldId id="319" r:id="rId17"/>
    <p:sldId id="286" r:id="rId18"/>
    <p:sldId id="314" r:id="rId19"/>
    <p:sldId id="288" r:id="rId20"/>
    <p:sldId id="315" r:id="rId21"/>
    <p:sldId id="290" r:id="rId22"/>
    <p:sldId id="291" r:id="rId23"/>
    <p:sldId id="29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C6D86F-5D5B-4AFB-9D4D-FFA7DC72FE7C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DA20C-6B1E-4994-ACFD-C868182ED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32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DA20C-6B1E-4994-ACFD-C868182ED6A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782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2133600"/>
            <a:ext cx="6629400" cy="14465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গড়ার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প্রত্যয়ে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022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3048000"/>
            <a:ext cx="7467600" cy="35394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বিজারণ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 Redox 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বিক্রিয়াঃ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ইলেক্ট্রনীয় ধারণা অনুযায়ী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বিক্রিয়ায়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ইলেক্ট্রনের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বিজারণ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Na – e = Na</a:t>
            </a:r>
            <a:r>
              <a:rPr lang="en-US" sz="3200" b="1" spc="50" baseline="3000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 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Cl+e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= Cl </a:t>
            </a:r>
            <a:r>
              <a:rPr lang="en-US" sz="3200" b="1" spc="50" baseline="3000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  <a:r>
              <a:rPr 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বিজারণ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) 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Na + Cl = [ Na</a:t>
            </a:r>
            <a:r>
              <a:rPr lang="en-US" sz="3200" b="1" spc="50" baseline="3000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Cl </a:t>
            </a:r>
            <a:r>
              <a:rPr lang="en-US" sz="3200" b="1" spc="50" baseline="3000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জারণ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–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বিজারণ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0600" y="685800"/>
            <a:ext cx="7467600" cy="206210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Re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d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ox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Reduction (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বিজারণ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Red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Oxidation (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Ox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সমন্বয়ে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জারণ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বিজারণ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905000" y="5715000"/>
            <a:ext cx="46482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578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2971800"/>
            <a:ext cx="7848600" cy="337528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বিক্রিয়ায়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ততোধিক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যৌগিক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একত্রিত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মাত্র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যৌগিক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সংযোজন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যেমনঃ     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</a:t>
            </a:r>
            <a:r>
              <a:rPr lang="en-US" sz="3200" baseline="-25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2H</a:t>
            </a:r>
            <a:r>
              <a:rPr lang="en-US" sz="3200" baseline="-25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b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3200" baseline="-25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CaCO</a:t>
            </a:r>
            <a:r>
              <a:rPr lang="en-US" sz="3200" baseline="-25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200" baseline="-250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52800" y="1676400"/>
            <a:ext cx="2424062" cy="58477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সংযোজন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62400" y="685800"/>
            <a:ext cx="1143000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08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/>
          <p:cNvSpPr/>
          <p:nvPr/>
        </p:nvSpPr>
        <p:spPr>
          <a:xfrm>
            <a:off x="1447800" y="2828836"/>
            <a:ext cx="6248400" cy="2123658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বিক্রিয়ায়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একটি যোগ ভেঙে একাধিক যৌগ বা মৌলে পরিণত হয়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যোজন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যেমনঃ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PCl</a:t>
            </a:r>
            <a:r>
              <a:rPr lang="en-US" sz="3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PCl</a:t>
            </a:r>
            <a:r>
              <a:rPr lang="en-US" sz="3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Cl</a:t>
            </a:r>
            <a:r>
              <a:rPr lang="en-US" sz="3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" name="Rectangle 4"/>
          <p:cNvSpPr/>
          <p:nvPr/>
        </p:nvSpPr>
        <p:spPr>
          <a:xfrm>
            <a:off x="3352800" y="1600200"/>
            <a:ext cx="2592376" cy="58477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যোজন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বিক্রিয়াঃ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0054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2895600"/>
            <a:ext cx="5943600" cy="230832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সংযোজন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জারণ- বিজারণ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যুগপৎ ঘটে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সমীকরণসহ ব্যাখ্যা কর।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0" y="1143000"/>
            <a:ext cx="2786340" cy="1015663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bn-IN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09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581400"/>
            <a:ext cx="7848600" cy="255454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সক্রিয়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মৌল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যৌগমূলক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সক্রিয়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মৌল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যৌগমূলককে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প্রতিস্থাপন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যৌগ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বিক্রিয়া বলে।</a:t>
            </a:r>
          </a:p>
          <a:p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যেমনঃ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Zn+ H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SO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= ZnSO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+ H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bn-IN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19400" y="2057400"/>
            <a:ext cx="2841523" cy="64633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প্রতিস্থাপন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657600" y="1066800"/>
            <a:ext cx="1524000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bn-IN" sz="3200" dirty="0" smtClean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9918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3429000"/>
            <a:ext cx="6934200" cy="255454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কোন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সক্রিয়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মৌল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যৌগমূলক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সক্রিয়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মৌল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যৌগমূলককে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প্রতিস্থাপন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যৌগ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বিক্রিয়া বলে।</a:t>
            </a:r>
          </a:p>
          <a:p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যেমনঃ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Mg+O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2MgO +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29000" y="2438400"/>
            <a:ext cx="2058577" cy="64633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দহন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3810000" y="1295400"/>
            <a:ext cx="1239442" cy="707886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bn-IN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82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990600"/>
            <a:ext cx="2895600" cy="76944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2590800"/>
            <a:ext cx="6019800" cy="175432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 প্রতিস্থাপন বিক্রিয়া কী ?  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দহন বিক্রিয়া জারণ বিজারণ বিক্রিয়ার অন্তর্ভুক্ত – ব্যাখ্যা কর।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39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48000"/>
            <a:ext cx="8382000" cy="286232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ইলেক্ট্রনীয়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ধারণা অনুযায়ী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বিক্রিয়ায়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ইলেক্ট্রনের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রেডক্স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Na</a:t>
            </a:r>
            <a:r>
              <a:rPr lang="en-US" sz="3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SO</a:t>
            </a:r>
            <a:r>
              <a:rPr lang="en-US" sz="3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+ BaCl</a:t>
            </a:r>
            <a:r>
              <a:rPr lang="en-US" sz="3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=BaSO</a:t>
            </a:r>
            <a:r>
              <a:rPr lang="en-US" sz="3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+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NaCl</a:t>
            </a:r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1981200"/>
            <a:ext cx="7315200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রেডক্স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বিক্রিয়াঃ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( Non Redox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Reaction )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62400" y="762000"/>
            <a:ext cx="1066800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bn-IN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05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2971800"/>
            <a:ext cx="6629400" cy="3046988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এসিড ও একটি ক্ষার পরষ্পরের সাথে বিক্রিয়া করে লবণ ও পানি উৎপন্ন করার বিক্রিয়াকে প্রশমন বিক্রিয়া বলে। </a:t>
            </a:r>
          </a:p>
          <a:p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যেমনঃ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HCl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+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NaOH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NaCl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+ H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O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(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এসিড ) + ( ক্ষার ) = ( লবণ ) + ( পানি )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1905000"/>
            <a:ext cx="7546258" cy="58477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প্রশমন বিক্রিয়াঃ (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Neutralization Reaction ) 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733800" y="838200"/>
            <a:ext cx="1600200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7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733800"/>
            <a:ext cx="8229600" cy="251350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বিক্রিয়ায় দুই বা ততোধিক বিক্রিয়ক বিক্রিয়া করে যদি তলানি জমা হয় তবে ঐ বিক্রিয়াকে অধঃক্ষেপন বিক্রিয়া বলে।   </a:t>
            </a:r>
          </a:p>
          <a:p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যেমনঃ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NaCl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+ AgNO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AgCl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+ NaNO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endParaRPr lang="bn-IN" sz="4400" baseline="-25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2286000"/>
            <a:ext cx="8004114" cy="58477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ক্ষেপন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বিক্রিয়াঃ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 Precipitation Reaction ):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0" y="1143000"/>
            <a:ext cx="1219200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97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1524000"/>
            <a:ext cx="4267200" cy="36009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3600" u="sng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কন্টেন্ট</a:t>
            </a:r>
            <a:r>
              <a:rPr lang="en-US" sz="3600" u="sng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u="sng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নির্মাতা</a:t>
            </a:r>
            <a:r>
              <a:rPr lang="en-US" sz="3600" u="sng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মোহাম্মদ জাহাঙ্গীর আলম 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( গণিত )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ধাপের হাট নায়েবীয়া দাখিল মাদ্রাসা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ধাপের হাট, সাদুল্যাপুর, গাইবান্ধা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০১৭৮৯-১০২৮৯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3000" y="1524000"/>
            <a:ext cx="3886200" cy="36009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u="sng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সম্পাদনা</a:t>
            </a:r>
            <a:endParaRPr lang="en-US" sz="3600" b="1" u="sng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আবুল কালাম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) 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 সরকারি উচ্চ বিদ্যালয়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আইডি নম্বরঃ ০১-০৫-০০১-০০৪৮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০১৮১৭-৭৫৬৫৩২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249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2690336"/>
            <a:ext cx="7315200" cy="255454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বিক্রিয়ায়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আয়নিক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যৌগগুলো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কেলাস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স্ফটিক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একাধিক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অণুর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যোজন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CuSO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baseline="-25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+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H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O = CuSO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H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0" y="609600"/>
            <a:ext cx="1219200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ভিডিও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1600200"/>
            <a:ext cx="7396577" cy="58477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পানি যোজন বিক্রিয়াঃ (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Hydration Reaction )</a:t>
            </a:r>
          </a:p>
        </p:txBody>
      </p:sp>
    </p:spTree>
    <p:extLst>
      <p:ext uri="{BB962C8B-B14F-4D97-AF65-F5344CB8AC3E}">
        <p14:creationId xmlns:p14="http://schemas.microsoft.com/office/powerpoint/2010/main" val="3931245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4600" y="304800"/>
            <a:ext cx="3352800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676400"/>
            <a:ext cx="6172200" cy="353943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যে বিক্রিয়ায় ইলেকট্রন অপসারিত হয় তাকে কি বলে ?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Na +O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Na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O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ZnSO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+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H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O = ZnSO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H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O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NH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= N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+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H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H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SO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+ Ca(OH)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= CaSO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+ H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O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81800" y="1676400"/>
            <a:ext cx="2057400" cy="38164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দহন/ স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যোজন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পানিযোজন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বিযোজন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প্রতিস্থাপন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02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990600"/>
            <a:ext cx="2209800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2057400"/>
            <a:ext cx="6477000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যে সকল বিক্রিয়া সংযোজন সেসব বিক্রিয়া সংশ্লেষণ নাও হতে পারে– ব্যাখ্যা কর।   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কোন কোন বিক্রিয়া বিভিন্ন বিক্রিয়ার অন্তর্ভুক্ত হতে পারে-যুক্তি দ্বারা বিশ্লেষণ কর।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791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6400" y="2362200"/>
            <a:ext cx="5943600" cy="132343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প্রাণবন্ত পরিবেশে পাঠদানে সহযোগিতা করায় সকলকে ধন্যবাদ।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108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219200"/>
            <a:ext cx="3439005" cy="40677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2438400"/>
            <a:ext cx="3886200" cy="193899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রসায়ন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ধ্যা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৭ম </a:t>
            </a:r>
          </a:p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৯ম/১০ম</a:t>
            </a:r>
          </a:p>
        </p:txBody>
      </p:sp>
    </p:spTree>
    <p:extLst>
      <p:ext uri="{BB962C8B-B14F-4D97-AF65-F5344CB8AC3E}">
        <p14:creationId xmlns:p14="http://schemas.microsoft.com/office/powerpoint/2010/main" val="2173584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800" y="685800"/>
            <a:ext cx="4267200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Media1[4]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" y="1524000"/>
            <a:ext cx="7086600" cy="398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04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1981200"/>
            <a:ext cx="4953000" cy="230832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রাসায়নিক বিক্রিয়ার শ্রেণি বিভাগ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পৃষ্ঠাঃ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১৪৭ ---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১৫৬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7001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43200" y="990600"/>
            <a:ext cx="2819400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2971800"/>
            <a:ext cx="7848600" cy="286232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 ---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রাসায়নিক বিক্রিয়ার শ্রেণিবিভাগ করতে পারবে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রেডক্স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 নন রেডক্স বিক্রিয়ার পার্থক্য করতে পারবে। 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রাসায়নিক বিক্রিয়া চিহ্নিত করতে পারবে </a:t>
            </a:r>
          </a:p>
        </p:txBody>
      </p:sp>
    </p:spTree>
    <p:extLst>
      <p:ext uri="{BB962C8B-B14F-4D97-AF65-F5344CB8AC3E}">
        <p14:creationId xmlns:p14="http://schemas.microsoft.com/office/powerpoint/2010/main" val="412982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181600" y="2667000"/>
            <a:ext cx="3429000" cy="1200329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রেডক্স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 Non Redox )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52800" y="609600"/>
            <a:ext cx="3050835" cy="707886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রাসায়নিক বিক্রিয়া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648200" y="1295400"/>
            <a:ext cx="0" cy="4572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133600" y="1905000"/>
            <a:ext cx="5638800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6858000" y="1905000"/>
            <a:ext cx="0" cy="6858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914400" y="2667000"/>
            <a:ext cx="3505200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রেডক্স (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Redox )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1981200" y="3352800"/>
            <a:ext cx="0" cy="9144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38200" y="4343400"/>
            <a:ext cx="2286000" cy="230832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সংযোজন</a:t>
            </a:r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AutoNum type="arabicParenR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বিযোজন 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প্রতিস্থাপন</a:t>
            </a:r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৪) দহন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590800" y="1905000"/>
            <a:ext cx="0" cy="6858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181600" y="4419600"/>
            <a:ext cx="3429000" cy="175432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প্রশমন </a:t>
            </a:r>
          </a:p>
          <a:p>
            <a:pPr marL="342900" indent="-342900">
              <a:buAutoNum type="arabicParenR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অধঃক্ষেপন </a:t>
            </a:r>
          </a:p>
          <a:p>
            <a:pPr marL="342900" indent="-342900">
              <a:buAutoNum type="arabicParenR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 যোজন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6858000" y="3886200"/>
            <a:ext cx="0" cy="5334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33400" y="609600"/>
            <a:ext cx="2057400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ইলেক্টট্রন</a:t>
            </a:r>
            <a:r>
              <a:rPr lang="en-US" dirty="0" smtClean="0"/>
              <a:t> </a:t>
            </a:r>
            <a:r>
              <a:rPr lang="en-US" dirty="0" err="1" smtClean="0"/>
              <a:t>স্থানান্তরের</a:t>
            </a:r>
            <a:r>
              <a:rPr lang="en-US" dirty="0" smtClean="0"/>
              <a:t> </a:t>
            </a:r>
            <a:r>
              <a:rPr lang="en-US" dirty="0" err="1" smtClean="0"/>
              <a:t>উপর</a:t>
            </a:r>
            <a:r>
              <a:rPr lang="en-US" dirty="0" smtClean="0"/>
              <a:t> </a:t>
            </a:r>
            <a:r>
              <a:rPr lang="en-US" dirty="0" err="1" smtClean="0"/>
              <a:t>ভিত্তি</a:t>
            </a:r>
            <a:r>
              <a:rPr lang="en-US" dirty="0" smtClean="0"/>
              <a:t> </a:t>
            </a:r>
            <a:r>
              <a:rPr lang="en-US" dirty="0" err="1" smtClean="0"/>
              <a:t>করে</a:t>
            </a:r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10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27" grpId="0" animBg="1"/>
      <p:bldP spid="2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304800" y="2590800"/>
            <a:ext cx="3472542" cy="3276600"/>
            <a:chOff x="304800" y="2590800"/>
            <a:chExt cx="3472542" cy="3276600"/>
          </a:xfrm>
        </p:grpSpPr>
        <p:sp>
          <p:nvSpPr>
            <p:cNvPr id="3" name="Oval 2"/>
            <p:cNvSpPr/>
            <p:nvPr/>
          </p:nvSpPr>
          <p:spPr>
            <a:xfrm>
              <a:off x="304800" y="2590800"/>
              <a:ext cx="3429000" cy="32766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762000" y="2971800"/>
              <a:ext cx="2514600" cy="2438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z</a:t>
              </a:r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1524000" y="3810000"/>
              <a:ext cx="990600" cy="914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Multiply 12"/>
            <p:cNvSpPr/>
            <p:nvPr/>
          </p:nvSpPr>
          <p:spPr>
            <a:xfrm>
              <a:off x="2514600" y="5105400"/>
              <a:ext cx="274319" cy="381000"/>
            </a:xfrm>
            <a:prstGeom prst="mathMultiply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Multiply 15"/>
            <p:cNvSpPr/>
            <p:nvPr/>
          </p:nvSpPr>
          <p:spPr>
            <a:xfrm flipH="1">
              <a:off x="1676400" y="2819400"/>
              <a:ext cx="348342" cy="304800"/>
            </a:xfrm>
            <a:prstGeom prst="mathMultiply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Multiply 16"/>
            <p:cNvSpPr/>
            <p:nvPr/>
          </p:nvSpPr>
          <p:spPr>
            <a:xfrm flipH="1">
              <a:off x="2819400" y="3276600"/>
              <a:ext cx="348342" cy="304800"/>
            </a:xfrm>
            <a:prstGeom prst="mathMultiply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Multiply 17"/>
            <p:cNvSpPr/>
            <p:nvPr/>
          </p:nvSpPr>
          <p:spPr>
            <a:xfrm flipH="1">
              <a:off x="1905000" y="4572000"/>
              <a:ext cx="348342" cy="304800"/>
            </a:xfrm>
            <a:prstGeom prst="mathMultiply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Multiply 18"/>
            <p:cNvSpPr/>
            <p:nvPr/>
          </p:nvSpPr>
          <p:spPr>
            <a:xfrm flipH="1">
              <a:off x="1905000" y="3657600"/>
              <a:ext cx="348342" cy="304800"/>
            </a:xfrm>
            <a:prstGeom prst="mathMultiply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Multiply 19"/>
            <p:cNvSpPr/>
            <p:nvPr/>
          </p:nvSpPr>
          <p:spPr>
            <a:xfrm flipH="1">
              <a:off x="914400" y="4800600"/>
              <a:ext cx="348342" cy="304800"/>
            </a:xfrm>
            <a:prstGeom prst="mathMultiply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Multiply 20"/>
            <p:cNvSpPr/>
            <p:nvPr/>
          </p:nvSpPr>
          <p:spPr>
            <a:xfrm flipH="1">
              <a:off x="609600" y="4191000"/>
              <a:ext cx="348342" cy="304800"/>
            </a:xfrm>
            <a:prstGeom prst="mathMultiply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Multiply 21"/>
            <p:cNvSpPr/>
            <p:nvPr/>
          </p:nvSpPr>
          <p:spPr>
            <a:xfrm flipH="1">
              <a:off x="3429000" y="3505200"/>
              <a:ext cx="348342" cy="304800"/>
            </a:xfrm>
            <a:prstGeom prst="mathMultiply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Multiply 22"/>
            <p:cNvSpPr/>
            <p:nvPr/>
          </p:nvSpPr>
          <p:spPr>
            <a:xfrm flipH="1">
              <a:off x="838200" y="3352800"/>
              <a:ext cx="348342" cy="304800"/>
            </a:xfrm>
            <a:prstGeom prst="mathMultiply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Multiply 23"/>
            <p:cNvSpPr/>
            <p:nvPr/>
          </p:nvSpPr>
          <p:spPr>
            <a:xfrm flipH="1">
              <a:off x="1524000" y="5257800"/>
              <a:ext cx="348342" cy="304800"/>
            </a:xfrm>
            <a:prstGeom prst="mathMultiply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Multiply 24"/>
            <p:cNvSpPr/>
            <p:nvPr/>
          </p:nvSpPr>
          <p:spPr>
            <a:xfrm flipH="1">
              <a:off x="3048000" y="4419600"/>
              <a:ext cx="348342" cy="304800"/>
            </a:xfrm>
            <a:prstGeom prst="mathMultiply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5943600" y="2971800"/>
            <a:ext cx="2667000" cy="2743200"/>
            <a:chOff x="5867400" y="2895600"/>
            <a:chExt cx="2667000" cy="2743200"/>
          </a:xfrm>
        </p:grpSpPr>
        <p:sp>
          <p:nvSpPr>
            <p:cNvPr id="30" name="Oval 29"/>
            <p:cNvSpPr/>
            <p:nvPr/>
          </p:nvSpPr>
          <p:spPr>
            <a:xfrm>
              <a:off x="6019800" y="3048000"/>
              <a:ext cx="2514600" cy="2438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z</a:t>
              </a:r>
              <a:endParaRPr lang="en-US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6629400" y="3886200"/>
              <a:ext cx="990600" cy="914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Multiply 31"/>
            <p:cNvSpPr/>
            <p:nvPr/>
          </p:nvSpPr>
          <p:spPr>
            <a:xfrm>
              <a:off x="7620000" y="5181600"/>
              <a:ext cx="274319" cy="381000"/>
            </a:xfrm>
            <a:prstGeom prst="mathMultiply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Multiply 32"/>
            <p:cNvSpPr/>
            <p:nvPr/>
          </p:nvSpPr>
          <p:spPr>
            <a:xfrm flipH="1">
              <a:off x="6781800" y="2895600"/>
              <a:ext cx="348342" cy="304800"/>
            </a:xfrm>
            <a:prstGeom prst="mathMultiply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Multiply 33"/>
            <p:cNvSpPr/>
            <p:nvPr/>
          </p:nvSpPr>
          <p:spPr>
            <a:xfrm flipH="1">
              <a:off x="7924800" y="3352800"/>
              <a:ext cx="348342" cy="304800"/>
            </a:xfrm>
            <a:prstGeom prst="mathMultiply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Multiply 34"/>
            <p:cNvSpPr/>
            <p:nvPr/>
          </p:nvSpPr>
          <p:spPr>
            <a:xfrm flipH="1">
              <a:off x="7010400" y="4648200"/>
              <a:ext cx="348342" cy="304800"/>
            </a:xfrm>
            <a:prstGeom prst="mathMultiply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Multiply 35"/>
            <p:cNvSpPr/>
            <p:nvPr/>
          </p:nvSpPr>
          <p:spPr>
            <a:xfrm flipH="1">
              <a:off x="7010400" y="3733800"/>
              <a:ext cx="348342" cy="304800"/>
            </a:xfrm>
            <a:prstGeom prst="mathMultiply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Multiply 36"/>
            <p:cNvSpPr/>
            <p:nvPr/>
          </p:nvSpPr>
          <p:spPr>
            <a:xfrm flipH="1">
              <a:off x="6019800" y="4876800"/>
              <a:ext cx="348342" cy="304800"/>
            </a:xfrm>
            <a:prstGeom prst="mathMultiply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Multiply 37"/>
            <p:cNvSpPr/>
            <p:nvPr/>
          </p:nvSpPr>
          <p:spPr>
            <a:xfrm flipH="1">
              <a:off x="5867400" y="4267200"/>
              <a:ext cx="348342" cy="304800"/>
            </a:xfrm>
            <a:prstGeom prst="mathMultiply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Multiply 39"/>
            <p:cNvSpPr/>
            <p:nvPr/>
          </p:nvSpPr>
          <p:spPr>
            <a:xfrm flipH="1">
              <a:off x="6019800" y="3429000"/>
              <a:ext cx="348342" cy="304800"/>
            </a:xfrm>
            <a:prstGeom prst="mathMultiply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Multiply 40"/>
            <p:cNvSpPr/>
            <p:nvPr/>
          </p:nvSpPr>
          <p:spPr>
            <a:xfrm flipH="1">
              <a:off x="6629400" y="5334000"/>
              <a:ext cx="348342" cy="304800"/>
            </a:xfrm>
            <a:prstGeom prst="mathMultiply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Multiply 41"/>
            <p:cNvSpPr/>
            <p:nvPr/>
          </p:nvSpPr>
          <p:spPr>
            <a:xfrm flipH="1">
              <a:off x="8153400" y="4495800"/>
              <a:ext cx="348342" cy="304800"/>
            </a:xfrm>
            <a:prstGeom prst="mathMultiply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Rectangle 43"/>
          <p:cNvSpPr/>
          <p:nvPr/>
        </p:nvSpPr>
        <p:spPr>
          <a:xfrm>
            <a:off x="1447800" y="1524000"/>
            <a:ext cx="5943600" cy="646331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বিক্রিয়ায় বিক্রিয়ক ইলেকট্রন দান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447800" y="6096000"/>
            <a:ext cx="15664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Na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b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4038600" y="4191000"/>
            <a:ext cx="3048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Multiply 47"/>
          <p:cNvSpPr/>
          <p:nvPr/>
        </p:nvSpPr>
        <p:spPr>
          <a:xfrm>
            <a:off x="4495800" y="4114800"/>
            <a:ext cx="381000" cy="304800"/>
          </a:xfrm>
          <a:prstGeom prst="mathMultiply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ight Arrow 50"/>
          <p:cNvSpPr/>
          <p:nvPr/>
        </p:nvSpPr>
        <p:spPr>
          <a:xfrm>
            <a:off x="4953000" y="4191000"/>
            <a:ext cx="685800" cy="152400"/>
          </a:xfrm>
          <a:prstGeom prst="righ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6172200" y="6019800"/>
            <a:ext cx="18197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Na</a:t>
            </a:r>
            <a:r>
              <a:rPr lang="en-US" sz="3200" baseline="30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r>
              <a:rPr lang="bn-IN" sz="3200" baseline="-25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b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200400" y="609600"/>
            <a:ext cx="2417650" cy="64633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জারণ বিক্রিয়াঃ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9087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/>
      <p:bldP spid="48" grpId="0" animBg="1"/>
      <p:bldP spid="51" grpId="0" animBg="1"/>
      <p:bldP spid="53" grpId="0"/>
      <p:bldP spid="5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304800" y="2590800"/>
            <a:ext cx="3380351" cy="3276600"/>
            <a:chOff x="304800" y="2590800"/>
            <a:chExt cx="3472542" cy="3276600"/>
          </a:xfrm>
        </p:grpSpPr>
        <p:sp>
          <p:nvSpPr>
            <p:cNvPr id="3" name="Oval 2"/>
            <p:cNvSpPr/>
            <p:nvPr/>
          </p:nvSpPr>
          <p:spPr>
            <a:xfrm>
              <a:off x="304800" y="2590800"/>
              <a:ext cx="3429000" cy="32766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762000" y="2971800"/>
              <a:ext cx="2514600" cy="2438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z</a:t>
              </a:r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1524000" y="3810000"/>
              <a:ext cx="990600" cy="914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Multiply 12"/>
            <p:cNvSpPr/>
            <p:nvPr/>
          </p:nvSpPr>
          <p:spPr>
            <a:xfrm>
              <a:off x="2514600" y="5105400"/>
              <a:ext cx="274319" cy="381000"/>
            </a:xfrm>
            <a:prstGeom prst="mathMultiply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Multiply 15"/>
            <p:cNvSpPr/>
            <p:nvPr/>
          </p:nvSpPr>
          <p:spPr>
            <a:xfrm flipH="1">
              <a:off x="1676400" y="2819400"/>
              <a:ext cx="348342" cy="304800"/>
            </a:xfrm>
            <a:prstGeom prst="mathMultiply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Multiply 16"/>
            <p:cNvSpPr/>
            <p:nvPr/>
          </p:nvSpPr>
          <p:spPr>
            <a:xfrm flipH="1">
              <a:off x="2819400" y="3276600"/>
              <a:ext cx="348342" cy="304800"/>
            </a:xfrm>
            <a:prstGeom prst="mathMultiply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Multiply 17"/>
            <p:cNvSpPr/>
            <p:nvPr/>
          </p:nvSpPr>
          <p:spPr>
            <a:xfrm flipH="1">
              <a:off x="1905000" y="4572000"/>
              <a:ext cx="348342" cy="304800"/>
            </a:xfrm>
            <a:prstGeom prst="mathMultiply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Multiply 18"/>
            <p:cNvSpPr/>
            <p:nvPr/>
          </p:nvSpPr>
          <p:spPr>
            <a:xfrm flipH="1">
              <a:off x="1905000" y="3657600"/>
              <a:ext cx="348342" cy="304800"/>
            </a:xfrm>
            <a:prstGeom prst="mathMultiply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Multiply 19"/>
            <p:cNvSpPr/>
            <p:nvPr/>
          </p:nvSpPr>
          <p:spPr>
            <a:xfrm flipH="1">
              <a:off x="914400" y="4800600"/>
              <a:ext cx="348342" cy="304800"/>
            </a:xfrm>
            <a:prstGeom prst="mathMultiply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Multiply 20"/>
            <p:cNvSpPr/>
            <p:nvPr/>
          </p:nvSpPr>
          <p:spPr>
            <a:xfrm flipH="1">
              <a:off x="609600" y="4191000"/>
              <a:ext cx="348342" cy="304800"/>
            </a:xfrm>
            <a:prstGeom prst="mathMultiply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Multiply 21"/>
            <p:cNvSpPr/>
            <p:nvPr/>
          </p:nvSpPr>
          <p:spPr>
            <a:xfrm flipH="1">
              <a:off x="3429000" y="3505200"/>
              <a:ext cx="348342" cy="304800"/>
            </a:xfrm>
            <a:prstGeom prst="mathMultiply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Multiply 22"/>
            <p:cNvSpPr/>
            <p:nvPr/>
          </p:nvSpPr>
          <p:spPr>
            <a:xfrm flipH="1">
              <a:off x="838200" y="3352800"/>
              <a:ext cx="348342" cy="304800"/>
            </a:xfrm>
            <a:prstGeom prst="mathMultiply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Multiply 23"/>
            <p:cNvSpPr/>
            <p:nvPr/>
          </p:nvSpPr>
          <p:spPr>
            <a:xfrm flipH="1">
              <a:off x="1524000" y="5257800"/>
              <a:ext cx="348342" cy="304800"/>
            </a:xfrm>
            <a:prstGeom prst="mathMultiply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Multiply 24"/>
            <p:cNvSpPr/>
            <p:nvPr/>
          </p:nvSpPr>
          <p:spPr>
            <a:xfrm flipH="1">
              <a:off x="3048000" y="4419600"/>
              <a:ext cx="348342" cy="304800"/>
            </a:xfrm>
            <a:prstGeom prst="mathMultiply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Rectangle 43"/>
          <p:cNvSpPr/>
          <p:nvPr/>
        </p:nvSpPr>
        <p:spPr>
          <a:xfrm>
            <a:off x="1447800" y="1371600"/>
            <a:ext cx="6058237" cy="646331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বিক্রিয়ায় বিক্রিয়ক ইলেকট্রন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714163" y="6096000"/>
            <a:ext cx="14858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Cl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b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581400" y="609600"/>
            <a:ext cx="2657751" cy="64633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জারণ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বিক্রিয়াঃ </a:t>
            </a:r>
            <a:endParaRPr lang="en-US" sz="3600" dirty="0"/>
          </a:p>
        </p:txBody>
      </p:sp>
      <p:sp>
        <p:nvSpPr>
          <p:cNvPr id="43" name="Oval 42"/>
          <p:cNvSpPr/>
          <p:nvPr/>
        </p:nvSpPr>
        <p:spPr>
          <a:xfrm>
            <a:off x="304800" y="2590800"/>
            <a:ext cx="3332666" cy="32766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765757" y="2971800"/>
            <a:ext cx="2447841" cy="2438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z</a:t>
            </a:r>
            <a:endParaRPr lang="en-US" dirty="0"/>
          </a:p>
        </p:txBody>
      </p:sp>
      <p:sp>
        <p:nvSpPr>
          <p:cNvPr id="49" name="Oval 48"/>
          <p:cNvSpPr/>
          <p:nvPr/>
        </p:nvSpPr>
        <p:spPr>
          <a:xfrm>
            <a:off x="1507527" y="3810000"/>
            <a:ext cx="964301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Multiply 49"/>
          <p:cNvSpPr/>
          <p:nvPr/>
        </p:nvSpPr>
        <p:spPr>
          <a:xfrm>
            <a:off x="2471828" y="5105400"/>
            <a:ext cx="267036" cy="381000"/>
          </a:xfrm>
          <a:prstGeom prst="mathMultiply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Multiply 51"/>
          <p:cNvSpPr/>
          <p:nvPr/>
        </p:nvSpPr>
        <p:spPr>
          <a:xfrm flipH="1">
            <a:off x="1655881" y="2819400"/>
            <a:ext cx="339094" cy="304800"/>
          </a:xfrm>
          <a:prstGeom prst="mathMultiply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Multiply 55"/>
          <p:cNvSpPr/>
          <p:nvPr/>
        </p:nvSpPr>
        <p:spPr>
          <a:xfrm flipH="1">
            <a:off x="2768536" y="3276600"/>
            <a:ext cx="339094" cy="304800"/>
          </a:xfrm>
          <a:prstGeom prst="mathMultiply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Multiply 56"/>
          <p:cNvSpPr/>
          <p:nvPr/>
        </p:nvSpPr>
        <p:spPr>
          <a:xfrm flipH="1">
            <a:off x="1878412" y="4572000"/>
            <a:ext cx="339094" cy="304800"/>
          </a:xfrm>
          <a:prstGeom prst="mathMultiply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Multiply 57"/>
          <p:cNvSpPr/>
          <p:nvPr/>
        </p:nvSpPr>
        <p:spPr>
          <a:xfrm flipH="1">
            <a:off x="1878412" y="3657600"/>
            <a:ext cx="339094" cy="304800"/>
          </a:xfrm>
          <a:prstGeom prst="mathMultiply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Multiply 58"/>
          <p:cNvSpPr/>
          <p:nvPr/>
        </p:nvSpPr>
        <p:spPr>
          <a:xfrm flipH="1">
            <a:off x="914111" y="4800600"/>
            <a:ext cx="339094" cy="304800"/>
          </a:xfrm>
          <a:prstGeom prst="mathMultiply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Multiply 59"/>
          <p:cNvSpPr/>
          <p:nvPr/>
        </p:nvSpPr>
        <p:spPr>
          <a:xfrm flipH="1">
            <a:off x="617403" y="4191000"/>
            <a:ext cx="339094" cy="304800"/>
          </a:xfrm>
          <a:prstGeom prst="mathMultiply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Multiply 60"/>
          <p:cNvSpPr/>
          <p:nvPr/>
        </p:nvSpPr>
        <p:spPr>
          <a:xfrm flipH="1">
            <a:off x="3361952" y="3505200"/>
            <a:ext cx="339094" cy="304800"/>
          </a:xfrm>
          <a:prstGeom prst="mathMultiply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Multiply 61"/>
          <p:cNvSpPr/>
          <p:nvPr/>
        </p:nvSpPr>
        <p:spPr>
          <a:xfrm flipH="1">
            <a:off x="839934" y="3352800"/>
            <a:ext cx="339094" cy="304800"/>
          </a:xfrm>
          <a:prstGeom prst="mathMultiply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Multiply 62"/>
          <p:cNvSpPr/>
          <p:nvPr/>
        </p:nvSpPr>
        <p:spPr>
          <a:xfrm flipH="1">
            <a:off x="1507527" y="5257800"/>
            <a:ext cx="339094" cy="304800"/>
          </a:xfrm>
          <a:prstGeom prst="mathMultiply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Multiply 63"/>
          <p:cNvSpPr/>
          <p:nvPr/>
        </p:nvSpPr>
        <p:spPr>
          <a:xfrm flipH="1">
            <a:off x="2991067" y="4419600"/>
            <a:ext cx="339094" cy="304800"/>
          </a:xfrm>
          <a:prstGeom prst="mathMultiply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Multiply 64"/>
          <p:cNvSpPr/>
          <p:nvPr/>
        </p:nvSpPr>
        <p:spPr>
          <a:xfrm flipH="1">
            <a:off x="2900995" y="2895600"/>
            <a:ext cx="339094" cy="304800"/>
          </a:xfrm>
          <a:prstGeom prst="mathMultiply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Multiply 65"/>
          <p:cNvSpPr/>
          <p:nvPr/>
        </p:nvSpPr>
        <p:spPr>
          <a:xfrm flipH="1">
            <a:off x="1828800" y="2514600"/>
            <a:ext cx="339094" cy="304800"/>
          </a:xfrm>
          <a:prstGeom prst="mathMultiply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Multiply 66"/>
          <p:cNvSpPr/>
          <p:nvPr/>
        </p:nvSpPr>
        <p:spPr>
          <a:xfrm flipH="1">
            <a:off x="336590" y="3200400"/>
            <a:ext cx="339094" cy="304800"/>
          </a:xfrm>
          <a:prstGeom prst="mathMultiply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Multiply 67"/>
          <p:cNvSpPr/>
          <p:nvPr/>
        </p:nvSpPr>
        <p:spPr>
          <a:xfrm flipH="1">
            <a:off x="3356654" y="4876800"/>
            <a:ext cx="339094" cy="304800"/>
          </a:xfrm>
          <a:prstGeom prst="mathMultiply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Multiply 68"/>
          <p:cNvSpPr/>
          <p:nvPr/>
        </p:nvSpPr>
        <p:spPr>
          <a:xfrm flipH="1">
            <a:off x="331292" y="4572000"/>
            <a:ext cx="339094" cy="304800"/>
          </a:xfrm>
          <a:prstGeom prst="mathMultiply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Multiply 69"/>
          <p:cNvSpPr/>
          <p:nvPr/>
        </p:nvSpPr>
        <p:spPr>
          <a:xfrm flipH="1">
            <a:off x="1714163" y="5715000"/>
            <a:ext cx="339094" cy="304800"/>
          </a:xfrm>
          <a:prstGeom prst="mathMultiply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5410200" y="2438400"/>
            <a:ext cx="3463294" cy="4075331"/>
            <a:chOff x="5334000" y="2362200"/>
            <a:chExt cx="3463294" cy="4075331"/>
          </a:xfrm>
        </p:grpSpPr>
        <p:sp>
          <p:nvSpPr>
            <p:cNvPr id="53" name="Rectangle 52"/>
            <p:cNvSpPr/>
            <p:nvPr/>
          </p:nvSpPr>
          <p:spPr>
            <a:xfrm>
              <a:off x="6553200" y="5791200"/>
              <a:ext cx="157447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Cl</a:t>
              </a:r>
              <a:r>
                <a:rPr lang="en-US" sz="3200" baseline="30000" dirty="0">
                  <a:latin typeface="NikoshBAN" panose="02000000000000000000" pitchFamily="2" charset="0"/>
                  <a:cs typeface="NikoshBAN" panose="02000000000000000000" pitchFamily="2" charset="0"/>
                </a:rPr>
                <a:t>-</a:t>
              </a:r>
              <a:r>
                <a:rPr lang="bn-IN" sz="3200" baseline="-25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bn-IN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5334000" y="2362200"/>
              <a:ext cx="3463294" cy="3505200"/>
              <a:chOff x="5562600" y="2286000"/>
              <a:chExt cx="3463294" cy="3505200"/>
            </a:xfrm>
          </p:grpSpPr>
          <p:sp>
            <p:nvSpPr>
              <p:cNvPr id="84" name="Multiply 83"/>
              <p:cNvSpPr/>
              <p:nvPr/>
            </p:nvSpPr>
            <p:spPr>
              <a:xfrm flipH="1">
                <a:off x="6934200" y="2286000"/>
                <a:ext cx="339094" cy="304800"/>
              </a:xfrm>
              <a:prstGeom prst="mathMultiply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Multiply 85"/>
              <p:cNvSpPr/>
              <p:nvPr/>
            </p:nvSpPr>
            <p:spPr>
              <a:xfrm flipH="1">
                <a:off x="5943600" y="5029200"/>
                <a:ext cx="339094" cy="304800"/>
              </a:xfrm>
              <a:prstGeom prst="mathMultiply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6168154" y="2819400"/>
                <a:ext cx="2447841" cy="24384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z</a:t>
                </a:r>
                <a:endParaRPr lang="en-US" dirty="0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6761570" y="3657600"/>
                <a:ext cx="964301" cy="9144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Multiply 31"/>
              <p:cNvSpPr/>
              <p:nvPr/>
            </p:nvSpPr>
            <p:spPr>
              <a:xfrm>
                <a:off x="7725871" y="4953000"/>
                <a:ext cx="267036" cy="381000"/>
              </a:xfrm>
              <a:prstGeom prst="mathMultiply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Multiply 32"/>
              <p:cNvSpPr/>
              <p:nvPr/>
            </p:nvSpPr>
            <p:spPr>
              <a:xfrm flipH="1">
                <a:off x="6909924" y="2667000"/>
                <a:ext cx="339094" cy="304800"/>
              </a:xfrm>
              <a:prstGeom prst="mathMultiply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Multiply 33"/>
              <p:cNvSpPr/>
              <p:nvPr/>
            </p:nvSpPr>
            <p:spPr>
              <a:xfrm flipH="1">
                <a:off x="8153400" y="3124200"/>
                <a:ext cx="339094" cy="304800"/>
              </a:xfrm>
              <a:prstGeom prst="mathMultiply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Multiply 34"/>
              <p:cNvSpPr/>
              <p:nvPr/>
            </p:nvSpPr>
            <p:spPr>
              <a:xfrm flipH="1">
                <a:off x="7132455" y="4419600"/>
                <a:ext cx="339094" cy="304800"/>
              </a:xfrm>
              <a:prstGeom prst="mathMultiply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Multiply 35"/>
              <p:cNvSpPr/>
              <p:nvPr/>
            </p:nvSpPr>
            <p:spPr>
              <a:xfrm flipH="1">
                <a:off x="7132455" y="3505200"/>
                <a:ext cx="339094" cy="304800"/>
              </a:xfrm>
              <a:prstGeom prst="mathMultiply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Multiply 36"/>
              <p:cNvSpPr/>
              <p:nvPr/>
            </p:nvSpPr>
            <p:spPr>
              <a:xfrm flipH="1">
                <a:off x="6168154" y="4648200"/>
                <a:ext cx="339094" cy="304800"/>
              </a:xfrm>
              <a:prstGeom prst="mathMultiply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Multiply 37"/>
              <p:cNvSpPr/>
              <p:nvPr/>
            </p:nvSpPr>
            <p:spPr>
              <a:xfrm flipH="1">
                <a:off x="6019800" y="4038600"/>
                <a:ext cx="339094" cy="304800"/>
              </a:xfrm>
              <a:prstGeom prst="mathMultiply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Multiply 39"/>
              <p:cNvSpPr/>
              <p:nvPr/>
            </p:nvSpPr>
            <p:spPr>
              <a:xfrm flipH="1">
                <a:off x="6168154" y="3200400"/>
                <a:ext cx="339094" cy="304800"/>
              </a:xfrm>
              <a:prstGeom prst="mathMultiply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Multiply 40"/>
              <p:cNvSpPr/>
              <p:nvPr/>
            </p:nvSpPr>
            <p:spPr>
              <a:xfrm flipH="1">
                <a:off x="6761570" y="5105400"/>
                <a:ext cx="339094" cy="304800"/>
              </a:xfrm>
              <a:prstGeom prst="mathMultiply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Multiply 41"/>
              <p:cNvSpPr/>
              <p:nvPr/>
            </p:nvSpPr>
            <p:spPr>
              <a:xfrm flipH="1">
                <a:off x="8305800" y="4343400"/>
                <a:ext cx="339094" cy="304800"/>
              </a:xfrm>
              <a:prstGeom prst="mathMultiply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Oval 3"/>
              <p:cNvSpPr/>
              <p:nvPr/>
            </p:nvSpPr>
            <p:spPr>
              <a:xfrm>
                <a:off x="5715000" y="2438400"/>
                <a:ext cx="3200400" cy="32766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6168154" y="2819400"/>
                <a:ext cx="2447841" cy="24384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z</a:t>
                </a:r>
                <a:endParaRPr lang="en-US" dirty="0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761570" y="3657600"/>
                <a:ext cx="964301" cy="9144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Multiply 73"/>
              <p:cNvSpPr/>
              <p:nvPr/>
            </p:nvSpPr>
            <p:spPr>
              <a:xfrm>
                <a:off x="7725871" y="4953000"/>
                <a:ext cx="267036" cy="381000"/>
              </a:xfrm>
              <a:prstGeom prst="mathMultiply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Multiply 74"/>
              <p:cNvSpPr/>
              <p:nvPr/>
            </p:nvSpPr>
            <p:spPr>
              <a:xfrm flipH="1">
                <a:off x="6909924" y="2667000"/>
                <a:ext cx="339094" cy="304800"/>
              </a:xfrm>
              <a:prstGeom prst="mathMultiply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Multiply 76"/>
              <p:cNvSpPr/>
              <p:nvPr/>
            </p:nvSpPr>
            <p:spPr>
              <a:xfrm flipH="1">
                <a:off x="7132455" y="4419600"/>
                <a:ext cx="339094" cy="304800"/>
              </a:xfrm>
              <a:prstGeom prst="mathMultiply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Multiply 77"/>
              <p:cNvSpPr/>
              <p:nvPr/>
            </p:nvSpPr>
            <p:spPr>
              <a:xfrm flipH="1">
                <a:off x="7132455" y="3505200"/>
                <a:ext cx="339094" cy="304800"/>
              </a:xfrm>
              <a:prstGeom prst="mathMultiply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Multiply 78"/>
              <p:cNvSpPr/>
              <p:nvPr/>
            </p:nvSpPr>
            <p:spPr>
              <a:xfrm flipH="1">
                <a:off x="6168154" y="4648200"/>
                <a:ext cx="339094" cy="304800"/>
              </a:xfrm>
              <a:prstGeom prst="mathMultiply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Multiply 79"/>
              <p:cNvSpPr/>
              <p:nvPr/>
            </p:nvSpPr>
            <p:spPr>
              <a:xfrm flipH="1">
                <a:off x="5867400" y="2895600"/>
                <a:ext cx="339094" cy="304800"/>
              </a:xfrm>
              <a:prstGeom prst="mathMultiply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Multiply 80"/>
              <p:cNvSpPr/>
              <p:nvPr/>
            </p:nvSpPr>
            <p:spPr>
              <a:xfrm flipH="1">
                <a:off x="6168154" y="3200400"/>
                <a:ext cx="339094" cy="304800"/>
              </a:xfrm>
              <a:prstGeom prst="mathMultiply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Multiply 81"/>
              <p:cNvSpPr/>
              <p:nvPr/>
            </p:nvSpPr>
            <p:spPr>
              <a:xfrm flipH="1">
                <a:off x="5562600" y="3581400"/>
                <a:ext cx="339094" cy="304800"/>
              </a:xfrm>
              <a:prstGeom prst="mathMultiply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Multiply 84"/>
              <p:cNvSpPr/>
              <p:nvPr/>
            </p:nvSpPr>
            <p:spPr>
              <a:xfrm flipH="1">
                <a:off x="8153400" y="2667000"/>
                <a:ext cx="339094" cy="304800"/>
              </a:xfrm>
              <a:prstGeom prst="mathMultiply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Multiply 86"/>
              <p:cNvSpPr/>
              <p:nvPr/>
            </p:nvSpPr>
            <p:spPr>
              <a:xfrm flipH="1">
                <a:off x="8686800" y="4343400"/>
                <a:ext cx="339094" cy="304800"/>
              </a:xfrm>
              <a:prstGeom prst="mathMultiply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Multiply 87"/>
              <p:cNvSpPr/>
              <p:nvPr/>
            </p:nvSpPr>
            <p:spPr>
              <a:xfrm>
                <a:off x="6400800" y="5334000"/>
                <a:ext cx="267036" cy="381000"/>
              </a:xfrm>
              <a:prstGeom prst="mathMultiply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Multiply 88"/>
              <p:cNvSpPr/>
              <p:nvPr/>
            </p:nvSpPr>
            <p:spPr>
              <a:xfrm flipH="1">
                <a:off x="7696200" y="5486400"/>
                <a:ext cx="339094" cy="304800"/>
              </a:xfrm>
              <a:prstGeom prst="mathMultiply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3810000" y="4114800"/>
            <a:ext cx="1429593" cy="646331"/>
            <a:chOff x="3886200" y="3962400"/>
            <a:chExt cx="1429593" cy="646331"/>
          </a:xfrm>
        </p:grpSpPr>
        <p:sp>
          <p:nvSpPr>
            <p:cNvPr id="48" name="Multiply 47"/>
            <p:cNvSpPr/>
            <p:nvPr/>
          </p:nvSpPr>
          <p:spPr>
            <a:xfrm>
              <a:off x="4572000" y="4191000"/>
              <a:ext cx="245255" cy="228600"/>
            </a:xfrm>
            <a:prstGeom prst="mathMultiply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ight Arrow 50"/>
            <p:cNvSpPr/>
            <p:nvPr/>
          </p:nvSpPr>
          <p:spPr>
            <a:xfrm>
              <a:off x="4874333" y="4248150"/>
              <a:ext cx="441460" cy="114300"/>
            </a:xfrm>
            <a:prstGeom prst="rightArrow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886200" y="3962400"/>
              <a:ext cx="609600" cy="646331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+</a:t>
              </a:r>
              <a:endParaRPr lang="en-US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1165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/>
      <p:bldP spid="54" grpId="0" animBg="1"/>
      <p:bldP spid="43" grpId="0" animBg="1"/>
      <p:bldP spid="46" grpId="0" animBg="1"/>
      <p:bldP spid="49" grpId="0" animBg="1"/>
      <p:bldP spid="50" grpId="0" animBg="1"/>
      <p:bldP spid="52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1551</TotalTime>
  <Words>696</Words>
  <Application>Microsoft Office PowerPoint</Application>
  <PresentationFormat>On-screen Show (4:3)</PresentationFormat>
  <Paragraphs>124</Paragraphs>
  <Slides>23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Calibri</vt:lpstr>
      <vt:lpstr>Franklin Gothic Book</vt:lpstr>
      <vt:lpstr>Franklin Gothic Medium</vt:lpstr>
      <vt:lpstr>NikoshBAN</vt:lpstr>
      <vt:lpstr>Times New Roman</vt:lpstr>
      <vt:lpstr>Tunga</vt:lpstr>
      <vt:lpstr>Vrinda</vt:lpstr>
      <vt:lpstr>Wingdings</vt:lpstr>
      <vt:lpstr>Angles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230</cp:revision>
  <dcterms:created xsi:type="dcterms:W3CDTF">2006-08-16T00:00:00Z</dcterms:created>
  <dcterms:modified xsi:type="dcterms:W3CDTF">2019-03-18T01:37:40Z</dcterms:modified>
</cp:coreProperties>
</file>